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2" r:id="rId3"/>
    <p:sldId id="275" r:id="rId4"/>
    <p:sldId id="322" r:id="rId5"/>
    <p:sldId id="323" r:id="rId6"/>
    <p:sldId id="277" r:id="rId7"/>
    <p:sldId id="330" r:id="rId8"/>
    <p:sldId id="331" r:id="rId9"/>
    <p:sldId id="332" r:id="rId10"/>
    <p:sldId id="333" r:id="rId11"/>
    <p:sldId id="325" r:id="rId12"/>
    <p:sldId id="334" r:id="rId13"/>
    <p:sldId id="335" r:id="rId14"/>
    <p:sldId id="336" r:id="rId15"/>
    <p:sldId id="337" r:id="rId16"/>
    <p:sldId id="324" r:id="rId17"/>
    <p:sldId id="273" r:id="rId1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8ED5"/>
    <a:srgbClr val="4A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9" autoAdjust="0"/>
    <p:restoredTop sz="92290" autoAdjust="0"/>
  </p:normalViewPr>
  <p:slideViewPr>
    <p:cSldViewPr snapToGrid="0" snapToObjects="1">
      <p:cViewPr varScale="1">
        <p:scale>
          <a:sx n="107" d="100"/>
          <a:sy n="107" d="100"/>
        </p:scale>
        <p:origin x="13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972" y="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AF4EAF77-A39A-4733-9AAA-21B0B065FEA6}" type="datetimeFigureOut">
              <a:rPr lang="vi-VN" smtClean="0"/>
              <a:t>18/06/2018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5782EB26-B8EB-4A20-856B-002CEBAACF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3786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A926DDAB-5533-42D4-A1A2-F7C60A7ECF3F}" type="datetimeFigureOut">
              <a:rPr lang="vi-VN" smtClean="0"/>
              <a:t>18/06/2018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625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D1664083-3F8B-4759-9E22-1A94530183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763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64083-3F8B-4759-9E22-1A94530183D9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226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6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7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21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3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26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6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999004" y="20100"/>
            <a:ext cx="7840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International University (VNU-HCM)                                                                                School of Computer Science &amp;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0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3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9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37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7428" y="274638"/>
            <a:ext cx="7671772" cy="843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572" y="1207194"/>
            <a:ext cx="8512628" cy="5314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580414"/>
            <a:ext cx="2133600" cy="260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7D03-67D6-7D4A-A3D6-097C8AD0F07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572" y="274639"/>
            <a:ext cx="840856" cy="843870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846604" y="20101"/>
            <a:ext cx="7992596" cy="254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 smtClean="0"/>
              <a:t>Chonnam</a:t>
            </a:r>
            <a:r>
              <a:rPr lang="en-US" dirty="0" smtClean="0"/>
              <a:t> National University</a:t>
            </a:r>
            <a:r>
              <a:rPr lang="en-US" baseline="0" dirty="0" smtClean="0"/>
              <a:t> (CNU)               					           </a:t>
            </a:r>
            <a:r>
              <a:rPr lang="en-US" dirty="0" smtClean="0"/>
              <a:t>School of Electronics</a:t>
            </a:r>
            <a:r>
              <a:rPr lang="en-US" baseline="0" dirty="0" smtClean="0"/>
              <a:t> &amp; </a:t>
            </a:r>
            <a:r>
              <a:rPr lang="en-US" dirty="0" smtClean="0"/>
              <a:t>Computer Engineering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26572" y="6580414"/>
            <a:ext cx="3322865" cy="2580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September 9,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6637"/>
            <a:ext cx="7772400" cy="25527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VISION</a:t>
            </a:r>
            <a: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 EXPRESSION</a:t>
            </a:r>
            <a:b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 </a:t>
            </a:r>
            <a:r>
              <a:rPr lang="en-US" sz="6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WORD</a:t>
            </a:r>
            <a:b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DEEP LEARNING</a:t>
            </a:r>
            <a:endParaRPr lang="en-US" sz="6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58318"/>
            <a:ext cx="7772400" cy="17526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Prepared by: </a:t>
            </a:r>
          </a:p>
          <a:p>
            <a:pPr algn="l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 Nhu Tai (176680)</a:t>
            </a:r>
          </a:p>
          <a:p>
            <a:pPr algn="l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May, 16</a:t>
            </a:r>
            <a:r>
              <a:rPr 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</a:t>
            </a:r>
            <a:r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2018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3. </a:t>
            </a:r>
            <a:r>
              <a:rPr lang="en-US">
                <a:solidFill>
                  <a:srgbClr val="00B050"/>
                </a:solidFill>
              </a:rPr>
              <a:t>Prolem </a:t>
            </a:r>
            <a:r>
              <a:rPr lang="en-US" smtClean="0">
                <a:solidFill>
                  <a:srgbClr val="00B050"/>
                </a:solidFill>
              </a:rPr>
              <a:t>02: </a:t>
            </a:r>
            <a:r>
              <a:rPr lang="en-US">
                <a:solidFill>
                  <a:srgbClr val="00B050"/>
                </a:solidFill>
              </a:rPr>
              <a:t>Emotion </a:t>
            </a:r>
            <a:r>
              <a:rPr lang="en-US">
                <a:solidFill>
                  <a:srgbClr val="00B050"/>
                </a:solidFill>
              </a:rPr>
              <a:t>with </a:t>
            </a:r>
            <a:r>
              <a:rPr lang="en-US" smtClean="0">
                <a:solidFill>
                  <a:srgbClr val="00B050"/>
                </a:solidFill>
              </a:rPr>
              <a:t>Deep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3.1. Deep </a:t>
            </a:r>
            <a:r>
              <a:rPr lang="en-US" b="1">
                <a:solidFill>
                  <a:srgbClr val="00B050"/>
                </a:solidFill>
              </a:rPr>
              <a:t>Learning CNN-Like-VGG16 </a:t>
            </a:r>
            <a:r>
              <a:rPr lang="en-US" b="1">
                <a:solidFill>
                  <a:srgbClr val="00B050"/>
                </a:solidFill>
              </a:rPr>
              <a:t>Model</a:t>
            </a:r>
            <a:r>
              <a:rPr lang="en-US" b="1" smtClean="0">
                <a:solidFill>
                  <a:srgbClr val="00B05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/>
              <a:t>Block 1 – 3 Conv2D (64, (3,3)), MaxPooling (2,2), Dropout (0.2) </a:t>
            </a:r>
          </a:p>
          <a:p>
            <a:pPr>
              <a:lnSpc>
                <a:spcPct val="150000"/>
              </a:lnSpc>
            </a:pPr>
            <a:r>
              <a:rPr lang="en-US" sz="2000"/>
              <a:t>Block 2 – 4 Conv2D (128, (3,3)), MaxPooling (2,2), Dropout (0.2) </a:t>
            </a:r>
          </a:p>
          <a:p>
            <a:pPr>
              <a:lnSpc>
                <a:spcPct val="150000"/>
              </a:lnSpc>
            </a:pPr>
            <a:r>
              <a:rPr lang="en-US" sz="2000"/>
              <a:t>Block 3 – 4 Conv2D (256, (3,3)), MaxPooling (2,2), Dropout (0.2) </a:t>
            </a:r>
          </a:p>
          <a:p>
            <a:pPr>
              <a:lnSpc>
                <a:spcPct val="150000"/>
              </a:lnSpc>
            </a:pPr>
            <a:r>
              <a:rPr lang="en-US" sz="2000"/>
              <a:t>Classifier – Flattern, Dense (1024), Dropout(0.5), Dense(7, SoftMax) </a:t>
            </a:r>
          </a:p>
          <a:p>
            <a:pPr marL="0" indent="0">
              <a:buNone/>
            </a:pP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3. Prolem 02: Emotion with Deep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3.2</a:t>
            </a:r>
            <a:r>
              <a:rPr lang="en-US" b="1" smtClean="0">
                <a:solidFill>
                  <a:srgbClr val="00B050"/>
                </a:solidFill>
              </a:rPr>
              <a:t>. </a:t>
            </a:r>
            <a:r>
              <a:rPr lang="en-US" b="1" smtClean="0">
                <a:solidFill>
                  <a:srgbClr val="00B050"/>
                </a:solidFill>
              </a:rPr>
              <a:t>Training History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11</a:t>
            </a:fld>
            <a:endParaRPr lang="en-US"/>
          </a:p>
        </p:txBody>
      </p:sp>
      <p:pic>
        <p:nvPicPr>
          <p:cNvPr id="3076" name="Picture 4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1" y="1874837"/>
            <a:ext cx="782955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6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3. Prolem 02: Emotion with Deep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3.3. Results: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12</a:t>
            </a:fld>
            <a:endParaRPr lang="en-US"/>
          </a:p>
        </p:txBody>
      </p:sp>
      <p:pic>
        <p:nvPicPr>
          <p:cNvPr id="4100" name="Picture 4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024" y="1714619"/>
            <a:ext cx="5668309" cy="505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40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4. </a:t>
            </a:r>
            <a:r>
              <a:rPr lang="en-US">
                <a:solidFill>
                  <a:srgbClr val="00B050"/>
                </a:solidFill>
              </a:rPr>
              <a:t>Prolem </a:t>
            </a:r>
            <a:r>
              <a:rPr lang="en-US">
                <a:solidFill>
                  <a:srgbClr val="00B050"/>
                </a:solidFill>
              </a:rPr>
              <a:t>03: </a:t>
            </a:r>
            <a:r>
              <a:rPr lang="en-US">
                <a:solidFill>
                  <a:srgbClr val="00B050"/>
                </a:solidFill>
              </a:rPr>
              <a:t>Video Emotion </a:t>
            </a:r>
            <a:r>
              <a:rPr lang="en-US">
                <a:solidFill>
                  <a:srgbClr val="00B050"/>
                </a:solidFill>
              </a:rPr>
              <a:t>Extraction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4.1. Program Description:</a:t>
            </a:r>
          </a:p>
          <a:p>
            <a:r>
              <a:rPr lang="en-US" sz="2400"/>
              <a:t>Extract small video clips in a video and vote video emotion of small clips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92" y="2738628"/>
            <a:ext cx="6759388" cy="39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2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4. Prolem 03: Video Emotion Extraction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4.2. </a:t>
            </a:r>
            <a:r>
              <a:rPr lang="en-US" b="1">
                <a:solidFill>
                  <a:srgbClr val="00B050"/>
                </a:solidFill>
              </a:rPr>
              <a:t>Program </a:t>
            </a:r>
            <a:r>
              <a:rPr lang="en-US" b="1" smtClean="0">
                <a:solidFill>
                  <a:srgbClr val="00B050"/>
                </a:solidFill>
              </a:rPr>
              <a:t>Features:</a:t>
            </a:r>
            <a:endParaRPr lang="en-US" b="1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/>
              <a:t>Console Program with Modules</a:t>
            </a:r>
            <a:r>
              <a:rPr lang="en-US"/>
              <a:t> 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Emotion MLCNN,</a:t>
            </a:r>
            <a:r>
              <a:rPr lang="en-US"/>
              <a:t> 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Face Detection Dlib, OpenCV, MTCNN,</a:t>
            </a:r>
            <a:r>
              <a:rPr lang="en-US"/>
              <a:t> </a:t>
            </a:r>
            <a:endParaRPr lang="en-US" smtClean="0"/>
          </a:p>
          <a:p>
            <a:pPr>
              <a:lnSpc>
                <a:spcPct val="150000"/>
              </a:lnSpc>
            </a:pPr>
            <a:r>
              <a:rPr lang="en-US" smtClean="0"/>
              <a:t>Face Matching using Hungarian Method, </a:t>
            </a:r>
          </a:p>
          <a:p>
            <a:pPr>
              <a:lnSpc>
                <a:spcPct val="150000"/>
              </a:lnSpc>
            </a:pPr>
            <a:r>
              <a:rPr lang="en-US" smtClean="0"/>
              <a:t>Face Description with VGG Face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7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4. Prolem 03: Video Emotion Extraction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4.3. Demo: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15</a:t>
            </a:fld>
            <a:endParaRPr lang="en-US"/>
          </a:p>
        </p:txBody>
      </p:sp>
      <p:pic>
        <p:nvPicPr>
          <p:cNvPr id="5" name="DNTAI_180611_Video Emotion Extra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471" y="1873624"/>
            <a:ext cx="7000830" cy="42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50"/>
                </a:solidFill>
              </a:rPr>
              <a:t>5. Future 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B050"/>
                </a:solidFill>
              </a:rPr>
              <a:t>Bag-of-Word using Deep Learning</a:t>
            </a:r>
          </a:p>
          <a:p>
            <a:r>
              <a:rPr lang="en-US"/>
              <a:t>Use CNN Model for feature extraction (old: SIFT)</a:t>
            </a:r>
          </a:p>
          <a:p>
            <a:r>
              <a:rPr lang="en-US"/>
              <a:t>Use RNN for building histogram model (old: K-Means)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4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1" y="1966307"/>
            <a:ext cx="8229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spc="5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 FOR LISTENING!</a:t>
            </a:r>
          </a:p>
          <a:p>
            <a:pPr algn="ctr"/>
            <a:r>
              <a:rPr lang="en-US" sz="4400" b="1" spc="50" smtClean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Waiting for question!</a:t>
            </a:r>
            <a:endParaRPr lang="en-US" sz="60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1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762000" y="990600"/>
            <a:ext cx="8229600" cy="542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600" dirty="0" smtClean="0"/>
              <a:t>Introduction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600" smtClean="0"/>
              <a:t>Problem 1: Emotion Bag-of-Word Object </a:t>
            </a:r>
            <a:endParaRPr lang="en-US" sz="2600" dirty="0" smtClean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600"/>
              <a:t>Problem </a:t>
            </a:r>
            <a:r>
              <a:rPr lang="en-US" sz="2600" smtClean="0"/>
              <a:t>2: </a:t>
            </a:r>
            <a:r>
              <a:rPr lang="en-US" sz="2600"/>
              <a:t>Emotion </a:t>
            </a:r>
            <a:r>
              <a:rPr lang="en-US" sz="2600" smtClean="0"/>
              <a:t>Deep Learning</a:t>
            </a:r>
            <a:endParaRPr lang="en-US" sz="260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600"/>
              <a:t>Problem </a:t>
            </a:r>
            <a:r>
              <a:rPr lang="en-US" sz="2600" smtClean="0"/>
              <a:t>3: Emotion Video Extraction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600"/>
              <a:t>Future Works: Bag-of-Word using Deep Learning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600" smtClean="0"/>
              <a:t>       </a:t>
            </a:r>
            <a:r>
              <a:rPr lang="en-US" sz="2600" dirty="0" smtClean="0"/>
              <a:t>Demo Program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464152" y="1679074"/>
            <a:ext cx="8221737" cy="225926"/>
            <a:chOff x="1440" y="1467"/>
            <a:chExt cx="4185" cy="115"/>
          </a:xfrm>
        </p:grpSpPr>
        <p:sp>
          <p:nvSpPr>
            <p:cNvPr id="7" name="Line 36"/>
            <p:cNvSpPr>
              <a:spLocks noChangeShapeType="1"/>
            </p:cNvSpPr>
            <p:nvPr/>
          </p:nvSpPr>
          <p:spPr bwMode="auto">
            <a:xfrm>
              <a:off x="1593" y="1534"/>
              <a:ext cx="4032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1440" y="1467"/>
              <a:ext cx="115" cy="115"/>
              <a:chOff x="1239" y="1515"/>
              <a:chExt cx="115" cy="115"/>
            </a:xfrm>
          </p:grpSpPr>
          <p:sp>
            <p:nvSpPr>
              <p:cNvPr id="9" name="AutoShape 38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utoShape 39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406400" y="2517274"/>
            <a:ext cx="8280675" cy="225926"/>
            <a:chOff x="1440" y="1467"/>
            <a:chExt cx="4215" cy="115"/>
          </a:xfrm>
        </p:grpSpPr>
        <p:sp>
          <p:nvSpPr>
            <p:cNvPr id="12" name="Line 36"/>
            <p:cNvSpPr>
              <a:spLocks noChangeShapeType="1"/>
            </p:cNvSpPr>
            <p:nvPr/>
          </p:nvSpPr>
          <p:spPr bwMode="auto">
            <a:xfrm>
              <a:off x="1593" y="1534"/>
              <a:ext cx="4062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" name="Group 37"/>
            <p:cNvGrpSpPr>
              <a:grpSpLocks/>
            </p:cNvGrpSpPr>
            <p:nvPr/>
          </p:nvGrpSpPr>
          <p:grpSpPr bwMode="auto">
            <a:xfrm>
              <a:off x="1440" y="1467"/>
              <a:ext cx="115" cy="115"/>
              <a:chOff x="1239" y="1515"/>
              <a:chExt cx="115" cy="115"/>
            </a:xfrm>
          </p:grpSpPr>
          <p:sp>
            <p:nvSpPr>
              <p:cNvPr id="14" name="AutoShape 38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AutoShape 39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6" name="Group 35"/>
          <p:cNvGrpSpPr>
            <a:grpSpLocks/>
          </p:cNvGrpSpPr>
          <p:nvPr/>
        </p:nvGrpSpPr>
        <p:grpSpPr bwMode="auto">
          <a:xfrm>
            <a:off x="417360" y="3429000"/>
            <a:ext cx="8268887" cy="225926"/>
            <a:chOff x="1440" y="1467"/>
            <a:chExt cx="4209" cy="115"/>
          </a:xfrm>
        </p:grpSpPr>
        <p:sp>
          <p:nvSpPr>
            <p:cNvPr id="17" name="Line 36"/>
            <p:cNvSpPr>
              <a:spLocks noChangeShapeType="1"/>
            </p:cNvSpPr>
            <p:nvPr/>
          </p:nvSpPr>
          <p:spPr bwMode="auto">
            <a:xfrm>
              <a:off x="1593" y="1534"/>
              <a:ext cx="4056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37"/>
            <p:cNvGrpSpPr>
              <a:grpSpLocks/>
            </p:cNvGrpSpPr>
            <p:nvPr/>
          </p:nvGrpSpPr>
          <p:grpSpPr bwMode="auto">
            <a:xfrm>
              <a:off x="1440" y="1467"/>
              <a:ext cx="115" cy="115"/>
              <a:chOff x="1239" y="1515"/>
              <a:chExt cx="115" cy="115"/>
            </a:xfrm>
          </p:grpSpPr>
          <p:sp>
            <p:nvSpPr>
              <p:cNvPr id="19" name="AutoShape 38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utoShape 39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" name="Group 35"/>
          <p:cNvGrpSpPr>
            <a:grpSpLocks/>
          </p:cNvGrpSpPr>
          <p:nvPr/>
        </p:nvGrpSpPr>
        <p:grpSpPr bwMode="auto">
          <a:xfrm>
            <a:off x="417360" y="4333374"/>
            <a:ext cx="8268887" cy="225926"/>
            <a:chOff x="1440" y="1467"/>
            <a:chExt cx="4209" cy="115"/>
          </a:xfrm>
        </p:grpSpPr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1593" y="1534"/>
              <a:ext cx="4056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1440" y="1467"/>
              <a:ext cx="115" cy="115"/>
              <a:chOff x="1239" y="1515"/>
              <a:chExt cx="115" cy="115"/>
            </a:xfrm>
          </p:grpSpPr>
          <p:sp>
            <p:nvSpPr>
              <p:cNvPr id="24" name="AutoShape 38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utoShape 39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359609" y="5132711"/>
            <a:ext cx="8268887" cy="225926"/>
            <a:chOff x="1440" y="1467"/>
            <a:chExt cx="4209" cy="115"/>
          </a:xfrm>
        </p:grpSpPr>
        <p:sp>
          <p:nvSpPr>
            <p:cNvPr id="27" name="Line 36"/>
            <p:cNvSpPr>
              <a:spLocks noChangeShapeType="1"/>
            </p:cNvSpPr>
            <p:nvPr/>
          </p:nvSpPr>
          <p:spPr bwMode="auto">
            <a:xfrm>
              <a:off x="1593" y="1534"/>
              <a:ext cx="4056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37"/>
            <p:cNvGrpSpPr>
              <a:grpSpLocks/>
            </p:cNvGrpSpPr>
            <p:nvPr/>
          </p:nvGrpSpPr>
          <p:grpSpPr bwMode="auto">
            <a:xfrm>
              <a:off x="1440" y="1467"/>
              <a:ext cx="115" cy="115"/>
              <a:chOff x="1239" y="1515"/>
              <a:chExt cx="115" cy="115"/>
            </a:xfrm>
          </p:grpSpPr>
          <p:sp>
            <p:nvSpPr>
              <p:cNvPr id="29" name="AutoShape 38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utoShape 39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oup 35"/>
          <p:cNvGrpSpPr>
            <a:grpSpLocks/>
          </p:cNvGrpSpPr>
          <p:nvPr/>
        </p:nvGrpSpPr>
        <p:grpSpPr bwMode="auto">
          <a:xfrm>
            <a:off x="359609" y="6132435"/>
            <a:ext cx="8268887" cy="225926"/>
            <a:chOff x="1440" y="1467"/>
            <a:chExt cx="4209" cy="115"/>
          </a:xfrm>
        </p:grpSpPr>
        <p:sp>
          <p:nvSpPr>
            <p:cNvPr id="32" name="Line 36"/>
            <p:cNvSpPr>
              <a:spLocks noChangeShapeType="1"/>
            </p:cNvSpPr>
            <p:nvPr/>
          </p:nvSpPr>
          <p:spPr bwMode="auto">
            <a:xfrm>
              <a:off x="1593" y="1534"/>
              <a:ext cx="4056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" name="Group 37"/>
            <p:cNvGrpSpPr>
              <a:grpSpLocks/>
            </p:cNvGrpSpPr>
            <p:nvPr/>
          </p:nvGrpSpPr>
          <p:grpSpPr bwMode="auto">
            <a:xfrm>
              <a:off x="1440" y="1467"/>
              <a:ext cx="115" cy="115"/>
              <a:chOff x="1239" y="1515"/>
              <a:chExt cx="115" cy="115"/>
            </a:xfrm>
          </p:grpSpPr>
          <p:sp>
            <p:nvSpPr>
              <p:cNvPr id="34" name="AutoShape 38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utoShape 39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5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  <a:r>
              <a:rPr lang="en-US">
                <a:solidFill>
                  <a:srgbClr val="00B050"/>
                </a:solidFill>
              </a:rPr>
              <a:t>. </a:t>
            </a:r>
            <a:r>
              <a:rPr lang="en-US" smtClean="0">
                <a:solidFill>
                  <a:srgbClr val="00B050"/>
                </a:solidFill>
              </a:rPr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smtClean="0">
                <a:solidFill>
                  <a:srgbClr val="00B050"/>
                </a:solidFill>
              </a:rPr>
              <a:t>1.1. PROBLEMS</a:t>
            </a:r>
          </a:p>
          <a:p>
            <a:r>
              <a:rPr lang="en-US" sz="2400" smtClean="0"/>
              <a:t>Emotion Expression Recognition: FER2013</a:t>
            </a:r>
            <a:endParaRPr lang="en-US" sz="2400"/>
          </a:p>
          <a:p>
            <a:pPr marL="457200" indent="-457200">
              <a:buAutoNum type="arabicPeriod"/>
            </a:pPr>
            <a:endParaRPr lang="en-US" sz="2000" b="1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62" y="2242524"/>
            <a:ext cx="6980704" cy="38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1.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1.2. DATASET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85" y="1808246"/>
            <a:ext cx="7412416" cy="411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1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B050"/>
                </a:solidFill>
              </a:rPr>
              <a:t>1.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1.3. DISTRIBUTION DATASET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8" y="1904040"/>
            <a:ext cx="7782456" cy="46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>
                <a:solidFill>
                  <a:srgbClr val="00B050"/>
                </a:solidFill>
              </a:rPr>
              <a:t>2. </a:t>
            </a:r>
            <a:r>
              <a:rPr lang="en-US" sz="3100" smtClean="0">
                <a:solidFill>
                  <a:srgbClr val="00B050"/>
                </a:solidFill>
              </a:rPr>
              <a:t>Prolem 01: </a:t>
            </a:r>
            <a:r>
              <a:rPr lang="en-US" sz="3100">
                <a:solidFill>
                  <a:srgbClr val="00B050"/>
                </a:solidFill>
              </a:rPr>
              <a:t>Emotion with </a:t>
            </a:r>
            <a:r>
              <a:rPr lang="en-US" sz="3100">
                <a:solidFill>
                  <a:srgbClr val="00B050"/>
                </a:solidFill>
              </a:rPr>
              <a:t>Bag-of-Word </a:t>
            </a:r>
            <a:r>
              <a:rPr lang="en-US" sz="3100" smtClean="0">
                <a:solidFill>
                  <a:srgbClr val="00B050"/>
                </a:solidFill>
              </a:rPr>
              <a:t/>
            </a:r>
            <a:br>
              <a:rPr lang="en-US" sz="3100" smtClean="0">
                <a:solidFill>
                  <a:srgbClr val="00B050"/>
                </a:solidFill>
              </a:rPr>
            </a:br>
            <a:r>
              <a:rPr lang="en-US" sz="3100" smtClean="0">
                <a:solidFill>
                  <a:srgbClr val="00B050"/>
                </a:solidFill>
              </a:rPr>
              <a:t>And </a:t>
            </a:r>
            <a:r>
              <a:rPr lang="en-US" sz="3100">
                <a:solidFill>
                  <a:srgbClr val="00B050"/>
                </a:solidFill>
              </a:rPr>
              <a:t>Sparse </a:t>
            </a:r>
            <a:r>
              <a:rPr lang="en-US" sz="3100">
                <a:solidFill>
                  <a:srgbClr val="00B050"/>
                </a:solidFill>
              </a:rPr>
              <a:t>SIFT </a:t>
            </a:r>
            <a:r>
              <a:rPr lang="en-US" sz="3100" smtClean="0">
                <a:solidFill>
                  <a:srgbClr val="00B050"/>
                </a:solidFill>
              </a:rPr>
              <a:t>Featur</a:t>
            </a:r>
            <a:endParaRPr lang="en-US" dirty="0"/>
          </a:p>
        </p:txBody>
      </p:sp>
      <p:sp>
        <p:nvSpPr>
          <p:cNvPr id="239" name="Content Placeholder 2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smtClean="0">
                <a:solidFill>
                  <a:srgbClr val="00B050"/>
                </a:solidFill>
              </a:rPr>
              <a:t>2.1. </a:t>
            </a:r>
            <a:r>
              <a:rPr lang="en-US" sz="2400" b="1" smtClean="0">
                <a:solidFill>
                  <a:srgbClr val="00B050"/>
                </a:solidFill>
              </a:rPr>
              <a:t>Training Process</a:t>
            </a:r>
          </a:p>
          <a:p>
            <a:pPr>
              <a:lnSpc>
                <a:spcPct val="150000"/>
              </a:lnSpc>
            </a:pPr>
            <a:r>
              <a:rPr lang="en-US" sz="2400"/>
              <a:t>Extract descriptors </a:t>
            </a:r>
            <a:r>
              <a:rPr lang="en-US" sz="2400"/>
              <a:t>using </a:t>
            </a:r>
            <a:r>
              <a:rPr lang="en-US" sz="2400" smtClean="0"/>
              <a:t>SIFT</a:t>
            </a:r>
          </a:p>
          <a:p>
            <a:pPr>
              <a:lnSpc>
                <a:spcPct val="150000"/>
              </a:lnSpc>
            </a:pPr>
            <a:r>
              <a:rPr lang="en-US" sz="2400" smtClean="0"/>
              <a:t>Merge </a:t>
            </a:r>
            <a:r>
              <a:rPr lang="en-US" sz="2400"/>
              <a:t>descriptors into </a:t>
            </a:r>
            <a:r>
              <a:rPr lang="en-US" sz="2400"/>
              <a:t>local </a:t>
            </a:r>
            <a:r>
              <a:rPr lang="en-US" sz="2400" smtClean="0"/>
              <a:t>patches</a:t>
            </a:r>
          </a:p>
          <a:p>
            <a:pPr>
              <a:lnSpc>
                <a:spcPct val="150000"/>
              </a:lnSpc>
            </a:pPr>
            <a:r>
              <a:rPr lang="en-US" sz="2400" smtClean="0"/>
              <a:t>Cluster </a:t>
            </a:r>
            <a:r>
              <a:rPr lang="en-US" sz="2400"/>
              <a:t>local patches using Mini Batch K-Means to </a:t>
            </a:r>
            <a:r>
              <a:rPr lang="en-US" sz="2400"/>
              <a:t>build </a:t>
            </a:r>
            <a:r>
              <a:rPr lang="en-US" sz="2400" smtClean="0"/>
              <a:t>codewords</a:t>
            </a:r>
          </a:p>
          <a:p>
            <a:pPr>
              <a:lnSpc>
                <a:spcPct val="150000"/>
              </a:lnSpc>
            </a:pPr>
            <a:r>
              <a:rPr lang="en-US" sz="2400" smtClean="0"/>
              <a:t>Build </a:t>
            </a:r>
            <a:r>
              <a:rPr lang="en-US" sz="2400"/>
              <a:t>Feature Histogram Model based </a:t>
            </a:r>
            <a:r>
              <a:rPr lang="en-US" sz="2400"/>
              <a:t>on </a:t>
            </a:r>
            <a:r>
              <a:rPr lang="en-US" sz="2400" smtClean="0"/>
              <a:t>codewords</a:t>
            </a:r>
          </a:p>
          <a:p>
            <a:pPr>
              <a:lnSpc>
                <a:spcPct val="150000"/>
              </a:lnSpc>
            </a:pPr>
            <a:r>
              <a:rPr lang="en-US" sz="2400" smtClean="0"/>
              <a:t>Normalize </a:t>
            </a:r>
            <a:r>
              <a:rPr lang="en-US" sz="2400"/>
              <a:t>Feature Histogram Model</a:t>
            </a:r>
          </a:p>
          <a:p>
            <a:pPr>
              <a:lnSpc>
                <a:spcPct val="150000"/>
              </a:lnSpc>
            </a:pPr>
            <a:r>
              <a:rPr lang="en-US" sz="2400"/>
              <a:t>Classify by Multi-Class SVM</a:t>
            </a:r>
          </a:p>
          <a:p>
            <a:pPr marL="0" indent="0">
              <a:buNone/>
            </a:pPr>
            <a:endParaRPr lang="en-US" sz="2400" b="1" dirty="0" smtClean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B050"/>
                </a:solidFill>
              </a:rPr>
              <a:t>2. Prolem 01: Emotion with Bag-of-Word </a:t>
            </a:r>
            <a:br>
              <a:rPr lang="en-US">
                <a:solidFill>
                  <a:srgbClr val="00B050"/>
                </a:solidFill>
              </a:rPr>
            </a:br>
            <a:r>
              <a:rPr lang="en-US">
                <a:solidFill>
                  <a:srgbClr val="00B050"/>
                </a:solidFill>
              </a:rPr>
              <a:t>And Sparse SIFT Featur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smtClean="0">
                <a:solidFill>
                  <a:srgbClr val="00B050"/>
                </a:solidFill>
              </a:rPr>
              <a:t>2.2. Testing </a:t>
            </a:r>
            <a:r>
              <a:rPr lang="en-US" sz="2400" b="1">
                <a:solidFill>
                  <a:srgbClr val="00B050"/>
                </a:solidFill>
              </a:rPr>
              <a:t>Process</a:t>
            </a:r>
            <a:r>
              <a:rPr lang="en-US" sz="2400" b="1" smtClean="0">
                <a:solidFill>
                  <a:srgbClr val="00B050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/>
              <a:t>Extract descriptors </a:t>
            </a:r>
            <a:r>
              <a:rPr lang="en-US" sz="2400"/>
              <a:t>using </a:t>
            </a:r>
            <a:r>
              <a:rPr lang="en-US" sz="2400" smtClean="0"/>
              <a:t>SIFT</a:t>
            </a:r>
            <a:endParaRPr lang="en-US" sz="2400"/>
          </a:p>
          <a:p>
            <a:pPr>
              <a:lnSpc>
                <a:spcPct val="150000"/>
              </a:lnSpc>
            </a:pPr>
            <a:r>
              <a:rPr lang="en-US" sz="2400"/>
              <a:t>Match descriptors with K-Means Cluster Center to build codewords for </a:t>
            </a:r>
            <a:r>
              <a:rPr lang="en-US" sz="2400"/>
              <a:t>testing </a:t>
            </a:r>
            <a:r>
              <a:rPr lang="en-US" sz="2400" smtClean="0"/>
              <a:t>image</a:t>
            </a:r>
            <a:endParaRPr lang="en-US" sz="2400"/>
          </a:p>
          <a:p>
            <a:pPr>
              <a:lnSpc>
                <a:spcPct val="150000"/>
              </a:lnSpc>
            </a:pPr>
            <a:r>
              <a:rPr lang="en-US" sz="2400"/>
              <a:t>Create and normalize Feature Histogram Model for </a:t>
            </a:r>
            <a:r>
              <a:rPr lang="en-US" sz="2400"/>
              <a:t>Image </a:t>
            </a:r>
            <a:r>
              <a:rPr lang="en-US" sz="2400" smtClean="0"/>
              <a:t>Codewords</a:t>
            </a:r>
          </a:p>
          <a:p>
            <a:pPr>
              <a:lnSpc>
                <a:spcPct val="150000"/>
              </a:lnSpc>
            </a:pPr>
            <a:r>
              <a:rPr lang="en-US" sz="2400" smtClean="0"/>
              <a:t>Predict by Multi-Class SVM</a:t>
            </a:r>
          </a:p>
          <a:p>
            <a:pPr marL="0" indent="0">
              <a:buNone/>
            </a:pP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B050"/>
                </a:solidFill>
              </a:rPr>
              <a:t>2. Prolem 01: Emotion with Bag-of-Word </a:t>
            </a:r>
            <a:br>
              <a:rPr lang="en-US">
                <a:solidFill>
                  <a:srgbClr val="00B050"/>
                </a:solidFill>
              </a:rPr>
            </a:br>
            <a:r>
              <a:rPr lang="en-US">
                <a:solidFill>
                  <a:srgbClr val="00B050"/>
                </a:solidFill>
              </a:rPr>
              <a:t>And Sparse SIFT Featur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2.3. Process: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" y="1765261"/>
            <a:ext cx="8512628" cy="491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0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B050"/>
                </a:solidFill>
              </a:rPr>
              <a:t>2. Prolem 01: Emotion with Bag-of-Word </a:t>
            </a:r>
            <a:br>
              <a:rPr lang="en-US">
                <a:solidFill>
                  <a:srgbClr val="00B050"/>
                </a:solidFill>
              </a:rPr>
            </a:br>
            <a:r>
              <a:rPr lang="en-US">
                <a:solidFill>
                  <a:srgbClr val="00B050"/>
                </a:solidFill>
              </a:rPr>
              <a:t>And Sparse SIFT Featur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mtClean="0">
                <a:solidFill>
                  <a:srgbClr val="00B050"/>
                </a:solidFill>
              </a:rPr>
              <a:t>2.4. Results:</a:t>
            </a:r>
            <a:endParaRPr lang="en-US" b="1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A7D03-67D6-7D4A-A3D6-097C8AD0F076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866" y="1732063"/>
            <a:ext cx="5742534" cy="49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197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8133</TotalTime>
  <Words>406</Words>
  <Application>Microsoft Office PowerPoint</Application>
  <PresentationFormat>On-screen Show (4:3)</PresentationFormat>
  <Paragraphs>81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COMPUTER VISION EMOTION EXPRESSION BAG OF VISUAL WORD AND DEEP LEARNING</vt:lpstr>
      <vt:lpstr>Agenda</vt:lpstr>
      <vt:lpstr>1. INTRODUCTION</vt:lpstr>
      <vt:lpstr>1. INTRODUCTION</vt:lpstr>
      <vt:lpstr>1. INTRODUCTION</vt:lpstr>
      <vt:lpstr>2. Prolem 01: Emotion with Bag-of-Word  And Sparse SIFT Featur</vt:lpstr>
      <vt:lpstr>2. Prolem 01: Emotion with Bag-of-Word  And Sparse SIFT Featur</vt:lpstr>
      <vt:lpstr>2. Prolem 01: Emotion with Bag-of-Word  And Sparse SIFT Featur</vt:lpstr>
      <vt:lpstr>2. Prolem 01: Emotion with Bag-of-Word  And Sparse SIFT Featur</vt:lpstr>
      <vt:lpstr>3. Prolem 02: Emotion with Deep Learning</vt:lpstr>
      <vt:lpstr>3. Prolem 02: Emotion with Deep Learning</vt:lpstr>
      <vt:lpstr>3. Prolem 02: Emotion with Deep Learning</vt:lpstr>
      <vt:lpstr>4. Prolem 03: Video Emotion Extraction</vt:lpstr>
      <vt:lpstr>4. Prolem 03: Video Emotion Extraction</vt:lpstr>
      <vt:lpstr>4. Prolem 03: Video Emotion Extraction</vt:lpstr>
      <vt:lpstr>5. Future Works</vt:lpstr>
      <vt:lpstr>PowerPoint Presentation</vt:lpstr>
    </vt:vector>
  </TitlesOfParts>
  <Company>IT-Guru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Nguyen</dc:creator>
  <cp:lastModifiedBy>Tai Do</cp:lastModifiedBy>
  <cp:revision>1304</cp:revision>
  <cp:lastPrinted>2017-09-14T08:13:11Z</cp:lastPrinted>
  <dcterms:created xsi:type="dcterms:W3CDTF">2012-07-24T02:57:31Z</dcterms:created>
  <dcterms:modified xsi:type="dcterms:W3CDTF">2018-06-17T19:06:34Z</dcterms:modified>
</cp:coreProperties>
</file>